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6" r:id="rId1"/>
  </p:sldMasterIdLst>
  <p:notesMasterIdLst>
    <p:notesMasterId r:id="rId12"/>
  </p:notesMasterIdLst>
  <p:sldIdLst>
    <p:sldId id="278" r:id="rId2"/>
    <p:sldId id="284" r:id="rId3"/>
    <p:sldId id="289" r:id="rId4"/>
    <p:sldId id="279" r:id="rId5"/>
    <p:sldId id="285" r:id="rId6"/>
    <p:sldId id="286" r:id="rId7"/>
    <p:sldId id="287" r:id="rId8"/>
    <p:sldId id="288" r:id="rId9"/>
    <p:sldId id="290" r:id="rId10"/>
    <p:sldId id="291" r:id="rId1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54BF-34E7-4F2E-9559-BF0DC720A221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DC44F-DFB3-44AA-A14B-84BFC8AD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5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35670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89498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26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050024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203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316023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189260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8086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80280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318633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0515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7251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51830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85736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02268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71273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lang="ru-RU" spc="-50" smtClean="0"/>
              <a:pPr marL="115570">
                <a:lnSpc>
                  <a:spcPts val="1240"/>
                </a:lnSpc>
              </a:pPr>
              <a:t>‹#›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36050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3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ED4858B4-1589-4AAA-8422-E9F9E13C50D0}"/>
              </a:ext>
            </a:extLst>
          </p:cNvPr>
          <p:cNvSpPr txBox="1"/>
          <p:nvPr/>
        </p:nvSpPr>
        <p:spPr>
          <a:xfrm>
            <a:off x="228600" y="136525"/>
            <a:ext cx="8572500" cy="3574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946150" marR="737870" algn="ctr">
              <a:lnSpc>
                <a:spcPct val="100000"/>
              </a:lnSpc>
            </a:pPr>
            <a:r>
              <a:rPr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sz="2000" spc="-12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2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образовательное </a:t>
            </a:r>
            <a:r>
              <a:rPr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sz="2000" spc="-6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</a:t>
            </a:r>
            <a:r>
              <a:rPr sz="2000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sz="2000" spc="-1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000" spc="-3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sz="2000" spc="-5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3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sz="2000" spc="-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Челябинска»</a:t>
            </a:r>
            <a:endParaRPr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sz="2400" b="1" spc="-6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365" marR="963930" algn="ctr">
              <a:lnSpc>
                <a:spcPct val="100000"/>
              </a:lnSpc>
              <a:spcBef>
                <a:spcPts val="855"/>
              </a:spcBef>
            </a:pP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</a:t>
            </a:r>
            <a:r>
              <a:rPr sz="2400" b="1" spc="-8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sz="2400" b="1" spc="-10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зачисления</a:t>
            </a:r>
            <a:r>
              <a:rPr sz="2400" b="1" spc="-9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sz="2400" b="1" spc="-10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дошкольную</a:t>
            </a:r>
            <a:r>
              <a:rPr sz="2400" b="1" spc="-7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FF84C6AF-0125-4EDA-8B66-B506589066FB}"/>
              </a:ext>
            </a:extLst>
          </p:cNvPr>
          <p:cNvSpPr txBox="1"/>
          <p:nvPr/>
        </p:nvSpPr>
        <p:spPr>
          <a:xfrm>
            <a:off x="533400" y="4876800"/>
            <a:ext cx="5551170" cy="2126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5575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Заведующий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: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R="153670">
              <a:lnSpc>
                <a:spcPct val="100000"/>
              </a:lnSpc>
            </a:pPr>
            <a:r>
              <a:rPr lang="ru-RU" sz="1800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Полетавкина Светлана Дмитриевна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8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                                                     </a:t>
            </a:r>
            <a:r>
              <a:rPr sz="18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Челябинск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sz="1800" spc="-3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202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6</a:t>
            </a:r>
            <a:r>
              <a:rPr sz="1800" spc="-3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г.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350"/>
              </a:spcBef>
            </a:pPr>
            <a:endParaRPr sz="14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CDD84-26EC-42D9-99A6-FE5EEA77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522"/>
            <a:ext cx="6347714" cy="15662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DA36F-8FEF-4F89-8A5F-4D0AA898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6347714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приема родителей вновь поступивших детей в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«ДС № 99 г. Челябинска» сократилось в 2 раза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стандарт приема родителей по вопросу зачисления ребенка в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«ДС № 99 г. Челябинска»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4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ACDA97AC-A58D-4828-A815-80B4BFA40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65532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о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реализации проекта </a:t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тиражированию лучшей практики</a:t>
            </a:r>
            <a:endParaRPr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2F94B6-8C7F-4FAB-8299-7FB7F0E35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47" y="990600"/>
            <a:ext cx="4314713" cy="57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80A33892-8218-46D3-B429-7AEAEC18EA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6553200" cy="112466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карта реализации проекта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««Оптимизация процесса зачисления ребенка в МАДОУ «ДС № 99 г. Челябинска»»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5DE7A6-F47C-49C5-9DCF-C76599EB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4310"/>
            <a:ext cx="4202115" cy="55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981200" y="5871340"/>
            <a:ext cx="4714875" cy="33855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0" indent="0" algn="l"/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Время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протекания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66 минут</a:t>
            </a:r>
            <a:endParaRPr sz="1800" b="1" dirty="0">
              <a:solidFill>
                <a:srgbClr val="002060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7315200" y="4014051"/>
            <a:ext cx="288032" cy="1512168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ВЫХОД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30242" y="1092113"/>
            <a:ext cx="251520" cy="1224136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762000" y="52487"/>
            <a:ext cx="5665092" cy="923330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Карта текущего состояния процесса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Оптимизация</a:t>
            </a:r>
            <a:r>
              <a:rPr lang="ru-RU" b="1" spc="-8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процесса</a:t>
            </a:r>
            <a:r>
              <a:rPr lang="ru-RU" b="1" spc="-10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зачисления</a:t>
            </a:r>
            <a:r>
              <a:rPr lang="ru-RU" b="1" spc="-9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ребенка</a:t>
            </a:r>
            <a:r>
              <a:rPr lang="ru-RU" b="1" spc="-10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b="1" spc="-6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МАДОУ «ДС № 99 г. Челябинска»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468644" y="1099417"/>
            <a:ext cx="2159524" cy="882996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1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ШАГ 1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Поиск информации в интернете сведений о порядке предоставления места в ДОУ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(10минут)</a:t>
            </a:r>
            <a:endParaRPr sz="16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1219200" y="2042189"/>
            <a:ext cx="2819863" cy="912377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Поиск информации перечня необходимых документов, возможности льгот и компенсационных выпл</a:t>
            </a:r>
            <a:r>
              <a:rPr lang="ru-RU" sz="1200" dirty="0">
                <a:latin typeface="Times New Roman" panose="02020603050405020304" pitchFamily="18" charset="0"/>
                <a:cs typeface="Times New Roman" pitchFamily="18" charset="0"/>
              </a:rPr>
              <a:t>ат</a:t>
            </a:r>
            <a:endParaRPr lang="ru-RU" sz="1200" b="1" dirty="0">
              <a:latin typeface="Times New Roman" panose="02020603050405020304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(8 минут)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Shape 251">
            <a:extLst>
              <a:ext uri="{FF2B5EF4-FFF2-40B4-BE49-F238E27FC236}">
                <a16:creationId xmlns:a16="http://schemas.microsoft.com/office/drawing/2014/main" id="{5808DF9C-9832-4581-8294-8C27EBC5036D}"/>
              </a:ext>
            </a:extLst>
          </p:cNvPr>
          <p:cNvSpPr/>
          <p:nvPr/>
        </p:nvSpPr>
        <p:spPr>
          <a:xfrm>
            <a:off x="2163932" y="2989010"/>
            <a:ext cx="2449803" cy="869137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sz="1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Сбор необходимых документов для зачисления ребенка в детский сад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(8 минут)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Shape 251">
            <a:extLst>
              <a:ext uri="{FF2B5EF4-FFF2-40B4-BE49-F238E27FC236}">
                <a16:creationId xmlns:a16="http://schemas.microsoft.com/office/drawing/2014/main" id="{4F52F925-C379-4192-9776-C8FC5115BA14}"/>
              </a:ext>
            </a:extLst>
          </p:cNvPr>
          <p:cNvSpPr/>
          <p:nvPr/>
        </p:nvSpPr>
        <p:spPr>
          <a:xfrm>
            <a:off x="3074249" y="3904813"/>
            <a:ext cx="2419661" cy="629272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sz="1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Очная запись на прием к руководителю</a:t>
            </a:r>
            <a:endParaRPr lang="ru-RU" sz="1400" b="0" dirty="0">
              <a:solidFill>
                <a:schemeClr val="tx2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(20 минут)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Shape 251">
            <a:extLst>
              <a:ext uri="{FF2B5EF4-FFF2-40B4-BE49-F238E27FC236}">
                <a16:creationId xmlns:a16="http://schemas.microsoft.com/office/drawing/2014/main" id="{5081C776-9E15-45E7-A5E4-AEE84AA77D26}"/>
              </a:ext>
            </a:extLst>
          </p:cNvPr>
          <p:cNvSpPr/>
          <p:nvPr/>
        </p:nvSpPr>
        <p:spPr>
          <a:xfrm>
            <a:off x="4495800" y="4582970"/>
            <a:ext cx="2683305" cy="826048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sz="1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Прием у руководителя ДОУ, заполнение</a:t>
            </a:r>
            <a:r>
              <a:rPr lang="ru-RU" sz="1200" b="0" baseline="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заявлений и договоров, предоставление документов</a:t>
            </a:r>
            <a:endParaRPr lang="ru-RU" sz="1400" b="0" dirty="0">
              <a:solidFill>
                <a:schemeClr val="tx2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(20 минут)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93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05EBD267-8B87-4531-8B20-B075A7185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85255"/>
              </p:ext>
            </p:extLst>
          </p:nvPr>
        </p:nvGraphicFramePr>
        <p:xfrm>
          <a:off x="368738" y="1143000"/>
          <a:ext cx="2940738" cy="4783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3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4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0" marR="313055" algn="ctr">
                        <a:lnSpc>
                          <a:spcPct val="100000"/>
                        </a:lnSpc>
                      </a:pPr>
                      <a:r>
                        <a:rPr lang="ru-RU" sz="12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у родителей сведений о порядке предоставления места в ДОУ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6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lang="ru-RU" sz="12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Недостаточная информированность родителей о необходимых документах для зачисления и условиях получения льгот и компенсаций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0" marR="36195" algn="ctr">
                        <a:lnSpc>
                          <a:spcPct val="100000"/>
                        </a:lnSpc>
                      </a:pPr>
                      <a:r>
                        <a:rPr lang="ru-RU" sz="12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Невозможность</a:t>
                      </a:r>
                      <a:r>
                        <a:rPr lang="ru-RU" sz="1200" b="0" i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записаться </a:t>
                      </a:r>
                      <a:r>
                        <a:rPr lang="ru-RU" sz="12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 на прием к руководителю на сайте учреждения.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985" marR="329565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</a:t>
                      </a:r>
                      <a:r>
                        <a:rPr lang="ru-RU" sz="1200" spc="-4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200" spc="-4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заполнение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заявлений</a:t>
                      </a:r>
                      <a:r>
                        <a:rPr lang="ru-RU" sz="1200" spc="-1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spc="-4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договора.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13E9638-52E9-4ED3-BF0E-CBCC31AD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78457"/>
              </p:ext>
            </p:extLst>
          </p:nvPr>
        </p:nvGraphicFramePr>
        <p:xfrm>
          <a:off x="4360393" y="1144977"/>
          <a:ext cx="2730674" cy="4833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674">
                  <a:extLst>
                    <a:ext uri="{9D8B030D-6E8A-4147-A177-3AD203B41FA5}">
                      <a16:colId xmlns:a16="http://schemas.microsoft.com/office/drawing/2014/main" val="3426841559"/>
                    </a:ext>
                  </a:extLst>
                </a:gridCol>
              </a:tblGrid>
              <a:tr h="436216">
                <a:tc>
                  <a:txBody>
                    <a:bodyPr/>
                    <a:lstStyle/>
                    <a:p>
                      <a:pPr marL="684530" algn="l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</a:t>
                      </a:r>
                      <a:r>
                        <a:rPr sz="2000" b="1" spc="-3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решения</a:t>
                      </a:r>
                      <a:endParaRPr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661941"/>
                  </a:ext>
                </a:extLst>
              </a:tr>
              <a:tr h="1008626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ru-RU" sz="12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Информирование родителей о распределении детей в ДОУ на сайте учреждения и на информационном стенде.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6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102435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spc="-1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сайте</a:t>
                      </a:r>
                      <a:r>
                        <a:rPr sz="1200" spc="-1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r>
                        <a:rPr sz="1200" spc="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перечня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985" marR="14478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необходимых</a:t>
                      </a:r>
                      <a:r>
                        <a:rPr sz="1200" spc="4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документов,</a:t>
                      </a:r>
                      <a:r>
                        <a:rPr sz="1200" spc="4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количества</a:t>
                      </a:r>
                      <a:r>
                        <a:rPr sz="1200" spc="5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</a:t>
                      </a:r>
                      <a:r>
                        <a:rPr sz="1200" spc="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копий</a:t>
                      </a:r>
                      <a:r>
                        <a:rPr sz="1200" spc="-4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зачисления</a:t>
                      </a:r>
                      <a:r>
                        <a:rPr sz="1200" spc="-4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ребенка</a:t>
                      </a:r>
                      <a:r>
                        <a:rPr sz="1200" spc="-2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200" spc="-2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детский</a:t>
                      </a:r>
                      <a:r>
                        <a:rPr sz="1200" spc="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сад,</a:t>
                      </a:r>
                      <a:r>
                        <a:rPr sz="1200" spc="-4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получения</a:t>
                      </a:r>
                      <a:r>
                        <a:rPr sz="1200" spc="-2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льгот</a:t>
                      </a:r>
                      <a:r>
                        <a:rPr sz="1200" spc="-2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200" spc="-1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компенсационных</a:t>
                      </a:r>
                      <a:r>
                        <a:rPr sz="1200" spc="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выплат.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95525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985" marR="1524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Онлайн-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запись</a:t>
                      </a:r>
                      <a:r>
                        <a:rPr sz="1200" spc="-2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200" spc="-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прием</a:t>
                      </a:r>
                      <a:r>
                        <a:rPr sz="1200" spc="2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spc="2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985" marR="1524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sz="1200" spc="1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документоведу</a:t>
                      </a:r>
                      <a:r>
                        <a:rPr lang="ru-RU"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25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200" spc="5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сайте</a:t>
                      </a:r>
                      <a:r>
                        <a:rPr sz="1200" spc="-2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учреждения.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015070"/>
                  </a:ext>
                </a:extLst>
              </a:tr>
              <a:tr h="1102997">
                <a:tc>
                  <a:txBody>
                    <a:bodyPr/>
                    <a:lstStyle/>
                    <a:p>
                      <a:pPr marL="6985" marR="11239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</a:t>
                      </a:r>
                      <a:r>
                        <a:rPr lang="ru-RU" sz="1200" spc="-2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200" spc="-4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официальном</a:t>
                      </a:r>
                      <a:r>
                        <a:rPr lang="ru-RU" sz="1200" spc="-3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ДОУ,</a:t>
                      </a:r>
                      <a:r>
                        <a:rPr lang="ru-RU" sz="1200" spc="-3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spc="-4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разделе</a:t>
                      </a:r>
                      <a:r>
                        <a:rPr lang="ru-RU" sz="1200" spc="-2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«Прием детей</a:t>
                      </a:r>
                      <a:r>
                        <a:rPr lang="ru-RU" sz="1200" spc="-2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ДОУ</a:t>
                      </a:r>
                      <a:r>
                        <a:rPr lang="ru-RU" sz="1200" spc="-2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200" spc="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бланков</a:t>
                      </a:r>
                      <a:r>
                        <a:rPr lang="ru-RU" sz="1200" spc="2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spc="1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примеров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200" spc="-2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заполнения</a:t>
                      </a:r>
                      <a:r>
                        <a:rPr lang="ru-RU" sz="1200" spc="-2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заявлений</a:t>
                      </a:r>
                      <a:r>
                        <a:rPr lang="ru-RU" sz="1200" spc="-2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spc="-4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договора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(для</a:t>
                      </a:r>
                      <a:r>
                        <a:rPr lang="ru-RU" sz="1200" spc="15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самостоятельного</a:t>
                      </a:r>
                      <a:r>
                        <a:rPr lang="ru-RU" sz="1200" spc="3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заполнения)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667871"/>
                  </a:ext>
                </a:extLst>
              </a:tr>
            </a:tbl>
          </a:graphicData>
        </a:graphic>
      </p:graphicFrame>
      <p:sp>
        <p:nvSpPr>
          <p:cNvPr id="6" name="object 2">
            <a:extLst>
              <a:ext uri="{FF2B5EF4-FFF2-40B4-BE49-F238E27FC236}">
                <a16:creationId xmlns:a16="http://schemas.microsoft.com/office/drawing/2014/main" id="{04FB0698-25EA-4D55-A19C-27E084647F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0" y="152400"/>
            <a:ext cx="34397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проблем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6F84799C-869F-4DF4-BD0E-8383522EB5DD}"/>
              </a:ext>
            </a:extLst>
          </p:cNvPr>
          <p:cNvSpPr/>
          <p:nvPr/>
        </p:nvSpPr>
        <p:spPr>
          <a:xfrm>
            <a:off x="3505200" y="1828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C543D204-FAF3-463A-A96D-BA7369C8E477}"/>
              </a:ext>
            </a:extLst>
          </p:cNvPr>
          <p:cNvSpPr/>
          <p:nvPr/>
        </p:nvSpPr>
        <p:spPr>
          <a:xfrm>
            <a:off x="3507484" y="3079072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9E6C0D0F-61A1-41C8-BC63-80AF95168ED8}"/>
              </a:ext>
            </a:extLst>
          </p:cNvPr>
          <p:cNvSpPr/>
          <p:nvPr/>
        </p:nvSpPr>
        <p:spPr>
          <a:xfrm>
            <a:off x="3457404" y="4267201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016A14D9-BAEC-4076-86C6-3FD9E4834B52}"/>
              </a:ext>
            </a:extLst>
          </p:cNvPr>
          <p:cNvSpPr/>
          <p:nvPr/>
        </p:nvSpPr>
        <p:spPr>
          <a:xfrm>
            <a:off x="3492034" y="5257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0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8">
            <a:extLst>
              <a:ext uri="{FF2B5EF4-FFF2-40B4-BE49-F238E27FC236}">
                <a16:creationId xmlns:a16="http://schemas.microsoft.com/office/drawing/2014/main" id="{2ED4DBB7-3006-4FB3-91A5-206A94AD8B5E}"/>
              </a:ext>
            </a:extLst>
          </p:cNvPr>
          <p:cNvSpPr txBox="1"/>
          <p:nvPr/>
        </p:nvSpPr>
        <p:spPr>
          <a:xfrm>
            <a:off x="381000" y="152400"/>
            <a:ext cx="6172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372D796-5B2B-468D-BD13-40EE76336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55733"/>
              </p:ext>
            </p:extLst>
          </p:nvPr>
        </p:nvGraphicFramePr>
        <p:xfrm>
          <a:off x="533400" y="1295400"/>
          <a:ext cx="6248400" cy="33832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982791332"/>
                    </a:ext>
                  </a:extLst>
                </a:gridCol>
              </a:tblGrid>
              <a:tr h="349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всей необходимой информации во</a:t>
                      </a:r>
                      <a:r>
                        <a:rPr lang="ru-RU" sz="16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разделе «Прием детей в ДОУ»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сайте детского сада)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616677165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Самостоятельное скачивание и заполнение родителями бланков заявлений и договора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2438888058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Отказ от очной записи на прием к </a:t>
                      </a:r>
                      <a:r>
                        <a:rPr lang="ru-RU" sz="1600" b="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документоведу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972797944"/>
                  </a:ext>
                </a:extLst>
              </a:tr>
              <a:tr h="451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за счет готовых, заполненных бланков родителями заранее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2028862019"/>
                  </a:ext>
                </a:extLst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57320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97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9">
            <a:extLst>
              <a:ext uri="{FF2B5EF4-FFF2-40B4-BE49-F238E27FC236}">
                <a16:creationId xmlns:a16="http://schemas.microsoft.com/office/drawing/2014/main" id="{4EBC2F99-C770-4B3B-B0DD-3E078759469E}"/>
              </a:ext>
            </a:extLst>
          </p:cNvPr>
          <p:cNvSpPr txBox="1"/>
          <p:nvPr/>
        </p:nvSpPr>
        <p:spPr>
          <a:xfrm>
            <a:off x="1516911" y="6096000"/>
            <a:ext cx="4714875" cy="33855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0" indent="0" algn="l"/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Время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протекания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31 минута</a:t>
            </a:r>
            <a:endParaRPr sz="1800" b="1" dirty="0">
              <a:solidFill>
                <a:srgbClr val="002060"/>
              </a:solidFill>
            </a:endParaRPr>
          </a:p>
        </p:txBody>
      </p:sp>
      <p:sp>
        <p:nvSpPr>
          <p:cNvPr id="5" name="Shape 230">
            <a:extLst>
              <a:ext uri="{FF2B5EF4-FFF2-40B4-BE49-F238E27FC236}">
                <a16:creationId xmlns:a16="http://schemas.microsoft.com/office/drawing/2014/main" id="{DE2FB288-C1A6-446A-A4A7-BEC252A39E96}"/>
              </a:ext>
            </a:extLst>
          </p:cNvPr>
          <p:cNvSpPr/>
          <p:nvPr/>
        </p:nvSpPr>
        <p:spPr>
          <a:xfrm>
            <a:off x="7086600" y="4390244"/>
            <a:ext cx="288032" cy="1512168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ВЫХОД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hape 231">
            <a:extLst>
              <a:ext uri="{FF2B5EF4-FFF2-40B4-BE49-F238E27FC236}">
                <a16:creationId xmlns:a16="http://schemas.microsoft.com/office/drawing/2014/main" id="{BB290F56-8DE1-4CC1-8842-C35F71C125B3}"/>
              </a:ext>
            </a:extLst>
          </p:cNvPr>
          <p:cNvSpPr/>
          <p:nvPr/>
        </p:nvSpPr>
        <p:spPr>
          <a:xfrm>
            <a:off x="130242" y="1092113"/>
            <a:ext cx="251520" cy="1224136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hape 241">
            <a:extLst>
              <a:ext uri="{FF2B5EF4-FFF2-40B4-BE49-F238E27FC236}">
                <a16:creationId xmlns:a16="http://schemas.microsoft.com/office/drawing/2014/main" id="{F94FA58A-CE2A-4839-9B51-5CF497F5714A}"/>
              </a:ext>
            </a:extLst>
          </p:cNvPr>
          <p:cNvSpPr/>
          <p:nvPr/>
        </p:nvSpPr>
        <p:spPr>
          <a:xfrm>
            <a:off x="468644" y="1099416"/>
            <a:ext cx="2960356" cy="1468141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ШАГ 1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ru-RU" sz="1200" b="0" i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Получение информации о распределении детей, о необходимых документах, количества их копий для зачисления в детский сад и информации о получении льгот и компенсационных выплат на сайте учреждения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(7 минут)</a:t>
            </a:r>
            <a:endParaRPr sz="16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hape 251">
            <a:extLst>
              <a:ext uri="{FF2B5EF4-FFF2-40B4-BE49-F238E27FC236}">
                <a16:creationId xmlns:a16="http://schemas.microsoft.com/office/drawing/2014/main" id="{81332C9A-C52A-4652-AF06-1352B38951F1}"/>
              </a:ext>
            </a:extLst>
          </p:cNvPr>
          <p:cNvSpPr/>
          <p:nvPr/>
        </p:nvSpPr>
        <p:spPr>
          <a:xfrm>
            <a:off x="1516911" y="2689317"/>
            <a:ext cx="3114675" cy="112068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Сбор документов для зачисления в ДОУ. Скачивание и заполнение по примеру бланков заявлений и договора на сайте учреждения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(10 минут)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hape 251">
            <a:extLst>
              <a:ext uri="{FF2B5EF4-FFF2-40B4-BE49-F238E27FC236}">
                <a16:creationId xmlns:a16="http://schemas.microsoft.com/office/drawing/2014/main" id="{54B1AAD1-7092-4D17-B047-2B67D057AF21}"/>
              </a:ext>
            </a:extLst>
          </p:cNvPr>
          <p:cNvSpPr/>
          <p:nvPr/>
        </p:nvSpPr>
        <p:spPr>
          <a:xfrm>
            <a:off x="3113735" y="3887810"/>
            <a:ext cx="2449803" cy="869137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sz="1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Онлайн-запись на подачу документов на сайте учреждения</a:t>
            </a:r>
            <a:endParaRPr lang="ru-RU" sz="1400" b="1" dirty="0">
              <a:solidFill>
                <a:schemeClr val="tx1"/>
              </a:solidFill>
              <a:highlight>
                <a:srgbClr val="FFFF00"/>
              </a:highligh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(2 минуты)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hape 251">
            <a:extLst>
              <a:ext uri="{FF2B5EF4-FFF2-40B4-BE49-F238E27FC236}">
                <a16:creationId xmlns:a16="http://schemas.microsoft.com/office/drawing/2014/main" id="{9F0288C9-EA90-4D67-B789-B2E9EF96CDC6}"/>
              </a:ext>
            </a:extLst>
          </p:cNvPr>
          <p:cNvSpPr/>
          <p:nvPr/>
        </p:nvSpPr>
        <p:spPr>
          <a:xfrm>
            <a:off x="4338637" y="4838699"/>
            <a:ext cx="2640751" cy="869137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sz="1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Прием у </a:t>
            </a:r>
            <a:r>
              <a:rPr lang="ru-RU" sz="1200" b="0" i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документоведа</a:t>
            </a:r>
            <a:r>
              <a:rPr lang="ru-RU" sz="1200" b="0" i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 готовыми бланками заявления, договора и документами</a:t>
            </a:r>
            <a:endParaRPr lang="ru-RU" sz="1400" b="1" dirty="0">
              <a:solidFill>
                <a:schemeClr val="tx1"/>
              </a:solidFill>
              <a:highlight>
                <a:srgbClr val="FFFF00"/>
              </a:highligh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(12 минут)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hape 239">
            <a:extLst>
              <a:ext uri="{FF2B5EF4-FFF2-40B4-BE49-F238E27FC236}">
                <a16:creationId xmlns:a16="http://schemas.microsoft.com/office/drawing/2014/main" id="{01EC84B6-501C-450F-AD38-BE05632FF395}"/>
              </a:ext>
            </a:extLst>
          </p:cNvPr>
          <p:cNvSpPr/>
          <p:nvPr/>
        </p:nvSpPr>
        <p:spPr>
          <a:xfrm>
            <a:off x="130242" y="97291"/>
            <a:ext cx="6651558" cy="954107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Карта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целевого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состояния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/>
            <a:r>
              <a:rPr sz="1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Оптимизация</a:t>
            </a:r>
            <a:r>
              <a:rPr lang="ru-RU" sz="1600" b="1" spc="-8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процесса</a:t>
            </a:r>
            <a:r>
              <a:rPr lang="ru-RU" sz="1600" b="1" spc="-10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зачисления</a:t>
            </a:r>
            <a:r>
              <a:rPr lang="ru-RU" sz="1600" b="1" spc="-9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ребенка</a:t>
            </a:r>
            <a:r>
              <a:rPr lang="ru-RU" sz="1600" b="1" spc="-10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6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ru-RU" sz="16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дошкольную</a:t>
            </a:r>
            <a:r>
              <a:rPr lang="ru-RU" sz="1600" b="1" spc="-75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организацию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в МАДОУ «ДС № 99 г. Челябинска»</a:t>
            </a:r>
            <a:r>
              <a:rPr sz="1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40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7628A46-ADE8-4CD3-B755-802BB57E6F45}"/>
              </a:ext>
            </a:extLst>
          </p:cNvPr>
          <p:cNvSpPr txBox="1">
            <a:spLocks/>
          </p:cNvSpPr>
          <p:nvPr/>
        </p:nvSpPr>
        <p:spPr>
          <a:xfrm>
            <a:off x="1219200" y="255843"/>
            <a:ext cx="6551423" cy="39690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</a:t>
            </a:r>
            <a:r>
              <a:rPr lang="ru-RU" sz="2500" b="1" spc="-2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  <a:r>
              <a:rPr lang="ru-RU" sz="2500" b="1" spc="-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(было</a:t>
            </a:r>
            <a:r>
              <a:rPr lang="ru-RU" sz="2500" b="1" spc="-5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b="1" spc="-4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spc="-1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стало)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72DE772-65D2-48EA-B933-2E6FD641FD52}"/>
              </a:ext>
            </a:extLst>
          </p:cNvPr>
          <p:cNvGrpSpPr/>
          <p:nvPr/>
        </p:nvGrpSpPr>
        <p:grpSpPr>
          <a:xfrm>
            <a:off x="228600" y="1310261"/>
            <a:ext cx="7641330" cy="4099045"/>
            <a:chOff x="228600" y="1310261"/>
            <a:chExt cx="7641330" cy="409904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79D0ACDF-7BFB-46A3-A90B-54E9DCCEE21F}"/>
                </a:ext>
              </a:extLst>
            </p:cNvPr>
            <p:cNvSpPr txBox="1"/>
            <p:nvPr/>
          </p:nvSpPr>
          <p:spPr>
            <a:xfrm>
              <a:off x="1905000" y="1310261"/>
              <a:ext cx="4038598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Время</a:t>
              </a:r>
              <a:r>
                <a:rPr sz="2400" b="1" spc="-9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b="1" spc="-1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протекания</a:t>
              </a:r>
              <a:r>
                <a:rPr sz="2400" b="1" spc="-9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b="1" spc="-1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процесса:</a:t>
              </a:r>
              <a:endPara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34D5BBAF-6C45-44FC-BA38-1FEFF808471A}"/>
                </a:ext>
              </a:extLst>
            </p:cNvPr>
            <p:cNvSpPr/>
            <p:nvPr/>
          </p:nvSpPr>
          <p:spPr>
            <a:xfrm>
              <a:off x="3733800" y="1888686"/>
              <a:ext cx="0" cy="1285875"/>
            </a:xfrm>
            <a:custGeom>
              <a:avLst/>
              <a:gdLst/>
              <a:ahLst/>
              <a:cxnLst/>
              <a:rect l="l" t="t" r="r" b="b"/>
              <a:pathLst>
                <a:path h="1285875">
                  <a:moveTo>
                    <a:pt x="0" y="0"/>
                  </a:moveTo>
                  <a:lnTo>
                    <a:pt x="0" y="1285366"/>
                  </a:lnTo>
                </a:path>
              </a:pathLst>
            </a:custGeom>
            <a:ln w="381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4596F51-2D16-417E-A03E-97CCE7D35172}"/>
                </a:ext>
              </a:extLst>
            </p:cNvPr>
            <p:cNvSpPr txBox="1"/>
            <p:nvPr/>
          </p:nvSpPr>
          <p:spPr>
            <a:xfrm>
              <a:off x="228600" y="3322196"/>
              <a:ext cx="7641330" cy="2087110"/>
            </a:xfrm>
            <a:prstGeom prst="rect">
              <a:avLst/>
            </a:prstGeom>
          </p:spPr>
          <p:txBody>
            <a:bodyPr vert="horz" wrap="square" lIns="0" tIns="83185" rIns="0" bIns="0" rtlCol="0">
              <a:spAutoFit/>
            </a:bodyPr>
            <a:lstStyle/>
            <a:p>
              <a:pPr marL="3376929" marR="1769745" indent="-1520190" algn="ctr">
                <a:lnSpc>
                  <a:spcPct val="100000"/>
                </a:lnSpc>
                <a:spcBef>
                  <a:spcPts val="355"/>
                </a:spcBef>
              </a:pPr>
              <a:r>
                <a:rPr sz="1800" b="1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ЭКОНОМИЯ</a:t>
              </a:r>
              <a:r>
                <a:rPr sz="1800" b="1" spc="-30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800" b="1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ВРЕМЕНИ</a:t>
              </a:r>
              <a:r>
                <a:rPr lang="ru-RU" sz="1800" b="1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sz="1800" b="1" spc="-50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800" b="1" spc="-50" dirty="0">
                <a:solidFill>
                  <a:schemeClr val="tx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376929" marR="1769745" indent="-1520190" algn="ctr">
                <a:lnSpc>
                  <a:spcPct val="100000"/>
                </a:lnSpc>
                <a:spcBef>
                  <a:spcPts val="355"/>
                </a:spcBef>
              </a:pPr>
              <a:r>
                <a:rPr lang="ru-RU" b="1" spc="-10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35 </a:t>
              </a:r>
              <a:r>
                <a:rPr sz="1800" b="1" dirty="0" err="1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</a:t>
              </a:r>
              <a:r>
                <a:rPr sz="1800" b="1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sz="1800" b="1" spc="-20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800" b="1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sz="1800" b="1" spc="-5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spc="-25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r>
                <a:rPr sz="1800" b="1" spc="-25" dirty="0">
                  <a:solidFill>
                    <a:schemeClr val="tx2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sz="1800" dirty="0">
                <a:solidFill>
                  <a:schemeClr val="tx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ts val="1275"/>
                </a:spcBef>
              </a:pP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СНИЖЕНИЕ</a:t>
              </a:r>
              <a:r>
                <a:rPr sz="1600" b="1" spc="-2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ВРЕМЕННЫХ</a:t>
              </a:r>
              <a:r>
                <a:rPr sz="1600" b="1" spc="-6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ПОТЕРЬ</a:t>
              </a:r>
              <a:r>
                <a:rPr sz="1600" b="1" spc="-2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</a:t>
              </a:r>
              <a:r>
                <a:rPr sz="1600" b="1" spc="-3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2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СЧЕТ</a:t>
              </a:r>
              <a:endParaRPr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98450" indent="-285750">
                <a:lnSpc>
                  <a:spcPct val="100000"/>
                </a:lnSpc>
                <a:buFont typeface="Wingdings"/>
                <a:buChar char=""/>
                <a:tabLst>
                  <a:tab pos="298450" algn="l"/>
                </a:tabLst>
              </a:pP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сокращения</a:t>
              </a:r>
              <a:r>
                <a:rPr sz="1600" b="1" spc="35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временных</a:t>
              </a:r>
              <a:r>
                <a:rPr sz="1600" b="1" spc="35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затрат</a:t>
              </a:r>
              <a:r>
                <a:rPr sz="1600" b="1" spc="33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sz="1600" b="1" spc="34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приём</a:t>
              </a:r>
              <a:r>
                <a:rPr sz="1600" b="1" spc="35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родителей</a:t>
              </a:r>
              <a:r>
                <a:rPr sz="1600" b="1" spc="35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вновь</a:t>
              </a:r>
              <a:r>
                <a:rPr sz="1600" b="1" spc="34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поступающих</a:t>
              </a:r>
              <a:endParaRPr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99085">
                <a:lnSpc>
                  <a:spcPct val="100000"/>
                </a:lnSpc>
                <a:spcBef>
                  <a:spcPts val="5"/>
                </a:spcBef>
              </a:pP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</a:t>
              </a:r>
              <a:r>
                <a:rPr sz="1600" b="1" spc="-1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sz="1600" b="1" spc="-3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2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ДОУ;</a:t>
              </a:r>
              <a:endParaRPr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99085" marR="5080" indent="-287020">
                <a:lnSpc>
                  <a:spcPct val="100000"/>
                </a:lnSpc>
                <a:buFont typeface="Wingdings"/>
                <a:buChar char=""/>
                <a:tabLst>
                  <a:tab pos="299085" algn="l"/>
                </a:tabLst>
              </a:pPr>
              <a:r>
                <a:rPr sz="16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sz="1600" b="1" spc="1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стандарта</a:t>
              </a:r>
              <a:r>
                <a:rPr sz="1600" b="1" spc="-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приёма</a:t>
              </a:r>
              <a:r>
                <a:rPr sz="1600" b="1" spc="1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родителей</a:t>
              </a:r>
              <a:r>
                <a:rPr sz="1600" b="1" spc="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</a:t>
              </a:r>
              <a:r>
                <a:rPr sz="1600" b="1" spc="5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вопросу</a:t>
              </a:r>
              <a:r>
                <a:rPr sz="1600" b="1" spc="-1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зачисления</a:t>
              </a:r>
              <a:r>
                <a:rPr sz="1600" b="1" spc="2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ребенка</a:t>
              </a:r>
              <a:r>
                <a:rPr sz="1600" b="1" spc="1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5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sz="1600" b="1" spc="-1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дошкольную</a:t>
              </a:r>
              <a:r>
                <a:rPr sz="1600" b="1" spc="-3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1600" b="1" spc="-1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организацию.</a:t>
              </a:r>
              <a:endParaRPr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84B666B5-F0FA-47CA-95C0-50E8E91B467F}"/>
                </a:ext>
              </a:extLst>
            </p:cNvPr>
            <p:cNvSpPr txBox="1"/>
            <p:nvPr/>
          </p:nvSpPr>
          <p:spPr>
            <a:xfrm>
              <a:off x="1524000" y="1790910"/>
              <a:ext cx="1356107" cy="1308050"/>
            </a:xfrm>
            <a:prstGeom prst="rect">
              <a:avLst/>
            </a:prstGeom>
          </p:spPr>
          <p:txBody>
            <a:bodyPr vert="horz" wrap="square" lIns="0" tIns="226060" rIns="0" bIns="0" rtlCol="0">
              <a:spAutoFit/>
            </a:bodyPr>
            <a:lstStyle/>
            <a:p>
              <a:pPr marL="70485" algn="ctr">
                <a:lnSpc>
                  <a:spcPct val="100000"/>
                </a:lnSpc>
                <a:spcBef>
                  <a:spcPts val="1780"/>
                </a:spcBef>
              </a:pPr>
              <a:r>
                <a:rPr sz="2800" b="1" spc="-10" dirty="0">
                  <a:solidFill>
                    <a:srgbClr val="006F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БЫЛО</a:t>
              </a:r>
              <a:r>
                <a:rPr sz="2800" spc="-10" dirty="0">
                  <a:solidFill>
                    <a:srgbClr val="006F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2700" algn="ctr">
                <a:lnSpc>
                  <a:spcPct val="100000"/>
                </a:lnSpc>
                <a:spcBef>
                  <a:spcPts val="1680"/>
                </a:spcBef>
              </a:pPr>
              <a:r>
                <a:rPr lang="ru-RU" sz="2800" spc="-5" dirty="0">
                  <a:solidFill>
                    <a:srgbClr val="006F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</a:t>
              </a:r>
              <a:r>
                <a:rPr sz="2800" spc="-5" dirty="0">
                  <a:solidFill>
                    <a:srgbClr val="006F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spc="-20" dirty="0">
                  <a:solidFill>
                    <a:srgbClr val="006F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мин.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1988951F-D76F-4B4F-AE20-EF06A8A16354}"/>
                </a:ext>
              </a:extLst>
            </p:cNvPr>
            <p:cNvSpPr txBox="1"/>
            <p:nvPr/>
          </p:nvSpPr>
          <p:spPr>
            <a:xfrm>
              <a:off x="4419600" y="1781713"/>
              <a:ext cx="1615948" cy="1308050"/>
            </a:xfrm>
            <a:prstGeom prst="rect">
              <a:avLst/>
            </a:prstGeom>
          </p:spPr>
          <p:txBody>
            <a:bodyPr vert="horz" wrap="square" lIns="0" tIns="226060" rIns="0" bIns="0" rtlCol="0">
              <a:spAutoFit/>
            </a:bodyPr>
            <a:lstStyle/>
            <a:p>
              <a:pPr marL="33655" algn="ctr">
                <a:lnSpc>
                  <a:spcPct val="100000"/>
                </a:lnSpc>
                <a:spcBef>
                  <a:spcPts val="1780"/>
                </a:spcBef>
              </a:pPr>
              <a:r>
                <a:rPr sz="2800" b="1" spc="-10" dirty="0">
                  <a:solidFill>
                    <a:srgbClr val="006F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СТАЛО</a:t>
              </a:r>
              <a:r>
                <a:rPr sz="2800" spc="-10" dirty="0">
                  <a:solidFill>
                    <a:srgbClr val="006F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2700" algn="ctr">
                <a:lnSpc>
                  <a:spcPct val="100000"/>
                </a:lnSpc>
                <a:spcBef>
                  <a:spcPts val="1680"/>
                </a:spcBef>
              </a:pPr>
              <a:r>
                <a:rPr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sz="2800" spc="-1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800" spc="-2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мин.</a:t>
              </a:r>
              <a:endPara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3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2">
            <a:extLst>
              <a:ext uri="{FF2B5EF4-FFF2-40B4-BE49-F238E27FC236}">
                <a16:creationId xmlns:a16="http://schemas.microsoft.com/office/drawing/2014/main" id="{E984CB18-CCB2-40E1-9D79-530458DCCC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6304407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Стандарт</a:t>
            </a:r>
            <a:r>
              <a:rPr sz="1800" b="1" spc="-4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</a:rPr>
              <a:t>приёма</a:t>
            </a:r>
            <a:r>
              <a:rPr sz="1800" b="1" spc="-6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</a:rPr>
              <a:t>родителей</a:t>
            </a:r>
            <a:r>
              <a:rPr sz="1800" b="1" spc="-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</a:rPr>
              <a:t>по</a:t>
            </a:r>
            <a:r>
              <a:rPr sz="1800" b="1" spc="-6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</a:rPr>
              <a:t>вопросу</a:t>
            </a:r>
            <a:endParaRPr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chemeClr val="accent2">
                    <a:lumMod val="75000"/>
                  </a:schemeClr>
                </a:solidFill>
              </a:rPr>
              <a:t>зачисления</a:t>
            </a:r>
            <a:r>
              <a:rPr sz="1800" b="1" spc="-4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</a:rPr>
              <a:t>ребёнка</a:t>
            </a:r>
            <a:r>
              <a:rPr sz="1800" b="1" spc="-6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sz="1800" b="1" spc="-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</a:rPr>
              <a:t>дошкольную</a:t>
            </a:r>
            <a:r>
              <a:rPr sz="1800" b="1" spc="-4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</a:rPr>
              <a:t>организацию</a:t>
            </a:r>
            <a:endParaRPr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Shape 241">
            <a:extLst>
              <a:ext uri="{FF2B5EF4-FFF2-40B4-BE49-F238E27FC236}">
                <a16:creationId xmlns:a16="http://schemas.microsoft.com/office/drawing/2014/main" id="{3CC40B90-5CD3-4044-925B-5A28CA96F8D0}"/>
              </a:ext>
            </a:extLst>
          </p:cNvPr>
          <p:cNvSpPr/>
          <p:nvPr/>
        </p:nvSpPr>
        <p:spPr>
          <a:xfrm>
            <a:off x="369571" y="964268"/>
            <a:ext cx="2645091" cy="881784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1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ШАГ 1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Получение информации о распределении ребенка в ДОУ в мессенджере</a:t>
            </a:r>
          </a:p>
        </p:txBody>
      </p:sp>
      <p:sp>
        <p:nvSpPr>
          <p:cNvPr id="16" name="Shape 251">
            <a:extLst>
              <a:ext uri="{FF2B5EF4-FFF2-40B4-BE49-F238E27FC236}">
                <a16:creationId xmlns:a16="http://schemas.microsoft.com/office/drawing/2014/main" id="{4B8ED4F7-463D-474D-950E-F45E8F15C328}"/>
              </a:ext>
            </a:extLst>
          </p:cNvPr>
          <p:cNvSpPr/>
          <p:nvPr/>
        </p:nvSpPr>
        <p:spPr>
          <a:xfrm>
            <a:off x="369571" y="2025540"/>
            <a:ext cx="2645091" cy="112068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b="1" dirty="0">
                <a:latin typeface="Times New Roman"/>
                <a:cs typeface="Times New Roman"/>
              </a:rPr>
              <a:t>Официальный</a:t>
            </a:r>
            <a:r>
              <a:rPr lang="ru-RU" sz="1200" b="1" spc="310" dirty="0">
                <a:latin typeface="Times New Roman"/>
                <a:cs typeface="Times New Roman"/>
              </a:rPr>
              <a:t>   </a:t>
            </a:r>
            <a:r>
              <a:rPr lang="ru-RU" sz="1200" b="1" dirty="0">
                <a:latin typeface="Times New Roman"/>
                <a:cs typeface="Times New Roman"/>
              </a:rPr>
              <a:t>сайт</a:t>
            </a:r>
            <a:r>
              <a:rPr lang="ru-RU" sz="1200" b="1" spc="315" dirty="0">
                <a:latin typeface="Times New Roman"/>
                <a:cs typeface="Times New Roman"/>
              </a:rPr>
              <a:t>   </a:t>
            </a:r>
            <a:r>
              <a:rPr lang="ru-RU" sz="1200" b="1" dirty="0">
                <a:latin typeface="Times New Roman"/>
                <a:cs typeface="Times New Roman"/>
              </a:rPr>
              <a:t>ДОУ,</a:t>
            </a:r>
            <a:r>
              <a:rPr lang="ru-RU" sz="1200" b="1" spc="315" dirty="0">
                <a:latin typeface="Times New Roman"/>
                <a:cs typeface="Times New Roman"/>
              </a:rPr>
              <a:t>   </a:t>
            </a:r>
            <a:r>
              <a:rPr lang="ru-RU" sz="1200" b="1" dirty="0">
                <a:latin typeface="Times New Roman"/>
                <a:cs typeface="Times New Roman"/>
              </a:rPr>
              <a:t>раздел</a:t>
            </a:r>
            <a:r>
              <a:rPr lang="ru-RU" sz="1200" b="1" spc="315" dirty="0">
                <a:latin typeface="Times New Roman"/>
                <a:cs typeface="Times New Roman"/>
              </a:rPr>
              <a:t>   </a:t>
            </a:r>
            <a:r>
              <a:rPr lang="ru-RU" sz="1200" b="1" dirty="0">
                <a:latin typeface="Times New Roman"/>
                <a:cs typeface="Times New Roman"/>
              </a:rPr>
              <a:t>«Прием детей»:</a:t>
            </a:r>
            <a:r>
              <a:rPr lang="ru-RU" sz="1200" b="1" spc="145" dirty="0">
                <a:latin typeface="Times New Roman"/>
                <a:cs typeface="Times New Roman"/>
              </a:rPr>
              <a:t>  </a:t>
            </a:r>
            <a:r>
              <a:rPr lang="ru-RU" sz="1200" b="1" dirty="0">
                <a:latin typeface="Times New Roman"/>
                <a:cs typeface="Times New Roman"/>
              </a:rPr>
              <a:t>знакомство</a:t>
            </a:r>
            <a:r>
              <a:rPr lang="ru-RU" sz="1200" b="1" spc="150" dirty="0">
                <a:latin typeface="Times New Roman"/>
                <a:cs typeface="Times New Roman"/>
              </a:rPr>
              <a:t> </a:t>
            </a:r>
            <a:r>
              <a:rPr lang="ru-RU" sz="1200" b="1" dirty="0">
                <a:latin typeface="Times New Roman"/>
                <a:cs typeface="Times New Roman"/>
              </a:rPr>
              <a:t>с</a:t>
            </a:r>
            <a:r>
              <a:rPr lang="ru-RU" sz="1200" b="1" spc="150" dirty="0">
                <a:latin typeface="Times New Roman"/>
                <a:cs typeface="Times New Roman"/>
              </a:rPr>
              <a:t>о</a:t>
            </a:r>
            <a:r>
              <a:rPr lang="ru-RU" sz="1200" b="1" spc="145" dirty="0">
                <a:latin typeface="Times New Roman"/>
                <a:cs typeface="Times New Roman"/>
              </a:rPr>
              <a:t> </a:t>
            </a:r>
            <a:r>
              <a:rPr lang="ru-RU" sz="1200" b="1" spc="-10" dirty="0">
                <a:latin typeface="Times New Roman"/>
                <a:cs typeface="Times New Roman"/>
              </a:rPr>
              <a:t>списком </a:t>
            </a:r>
            <a:r>
              <a:rPr lang="ru-RU" sz="1200" b="1" dirty="0">
                <a:latin typeface="Times New Roman"/>
                <a:cs typeface="Times New Roman"/>
              </a:rPr>
              <a:t>необходимых</a:t>
            </a:r>
            <a:r>
              <a:rPr lang="ru-RU" sz="1200" b="1" spc="380" dirty="0">
                <a:latin typeface="Times New Roman"/>
                <a:cs typeface="Times New Roman"/>
              </a:rPr>
              <a:t> </a:t>
            </a:r>
            <a:r>
              <a:rPr lang="ru-RU" sz="1200" b="1" dirty="0">
                <a:latin typeface="Times New Roman"/>
                <a:cs typeface="Times New Roman"/>
              </a:rPr>
              <a:t>документов</a:t>
            </a:r>
            <a:r>
              <a:rPr lang="ru-RU" sz="1200" b="1" spc="385" dirty="0">
                <a:latin typeface="Times New Roman"/>
                <a:cs typeface="Times New Roman"/>
              </a:rPr>
              <a:t> </a:t>
            </a:r>
            <a:r>
              <a:rPr lang="ru-RU" sz="1200" b="1" dirty="0">
                <a:latin typeface="Times New Roman"/>
                <a:cs typeface="Times New Roman"/>
              </a:rPr>
              <a:t>для</a:t>
            </a:r>
            <a:r>
              <a:rPr lang="ru-RU" sz="1200" b="1" spc="370" dirty="0">
                <a:latin typeface="Times New Roman"/>
                <a:cs typeface="Times New Roman"/>
              </a:rPr>
              <a:t> </a:t>
            </a:r>
            <a:r>
              <a:rPr lang="ru-RU" sz="1200" b="1" dirty="0">
                <a:latin typeface="Times New Roman"/>
                <a:cs typeface="Times New Roman"/>
              </a:rPr>
              <a:t>зачисления</a:t>
            </a:r>
            <a:endParaRPr lang="ru-RU" sz="1200" b="1" dirty="0"/>
          </a:p>
        </p:txBody>
      </p:sp>
      <p:sp>
        <p:nvSpPr>
          <p:cNvPr id="17" name="Shape 251">
            <a:extLst>
              <a:ext uri="{FF2B5EF4-FFF2-40B4-BE49-F238E27FC236}">
                <a16:creationId xmlns:a16="http://schemas.microsoft.com/office/drawing/2014/main" id="{02C5EDA1-E2FD-4E0C-8FED-550D1ED1B0AB}"/>
              </a:ext>
            </a:extLst>
          </p:cNvPr>
          <p:cNvSpPr/>
          <p:nvPr/>
        </p:nvSpPr>
        <p:spPr>
          <a:xfrm>
            <a:off x="341458" y="3308868"/>
            <a:ext cx="2673204" cy="881784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sz="1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20" dirty="0">
                <a:latin typeface="Times New Roman"/>
                <a:cs typeface="Times New Roman"/>
              </a:rPr>
              <a:t>Подготовка</a:t>
            </a:r>
            <a:r>
              <a:rPr lang="ru-RU" sz="1200" b="1" spc="-35" dirty="0">
                <a:latin typeface="Times New Roman"/>
                <a:cs typeface="Times New Roman"/>
              </a:rPr>
              <a:t> </a:t>
            </a:r>
            <a:r>
              <a:rPr lang="ru-RU" sz="1200" b="1" dirty="0">
                <a:latin typeface="Times New Roman"/>
                <a:cs typeface="Times New Roman"/>
              </a:rPr>
              <a:t>и</a:t>
            </a:r>
            <a:r>
              <a:rPr lang="ru-RU" sz="1200" b="1" spc="-25" dirty="0">
                <a:latin typeface="Times New Roman"/>
                <a:cs typeface="Times New Roman"/>
              </a:rPr>
              <a:t> </a:t>
            </a:r>
            <a:r>
              <a:rPr lang="ru-RU" sz="1200" b="1" spc="-10" dirty="0">
                <a:latin typeface="Times New Roman"/>
                <a:cs typeface="Times New Roman"/>
              </a:rPr>
              <a:t>заполнение</a:t>
            </a:r>
            <a:r>
              <a:rPr lang="ru-RU" sz="1200" b="1" spc="-15" dirty="0">
                <a:latin typeface="Times New Roman"/>
                <a:cs typeface="Times New Roman"/>
              </a:rPr>
              <a:t> </a:t>
            </a:r>
            <a:r>
              <a:rPr lang="ru-RU" sz="1200" b="1" spc="-20" dirty="0">
                <a:latin typeface="Times New Roman"/>
                <a:cs typeface="Times New Roman"/>
              </a:rPr>
              <a:t>необходимых</a:t>
            </a:r>
            <a:r>
              <a:rPr lang="ru-RU" sz="1200" b="1" spc="-15" dirty="0">
                <a:latin typeface="Times New Roman"/>
                <a:cs typeface="Times New Roman"/>
              </a:rPr>
              <a:t> </a:t>
            </a:r>
            <a:r>
              <a:rPr lang="ru-RU" sz="1200" b="1" spc="-10" dirty="0">
                <a:latin typeface="Times New Roman"/>
                <a:cs typeface="Times New Roman"/>
              </a:rPr>
              <a:t>документов</a:t>
            </a:r>
            <a:endParaRPr lang="ru-RU" sz="1200" b="1" dirty="0"/>
          </a:p>
        </p:txBody>
      </p:sp>
      <p:sp>
        <p:nvSpPr>
          <p:cNvPr id="18" name="Shape 251">
            <a:extLst>
              <a:ext uri="{FF2B5EF4-FFF2-40B4-BE49-F238E27FC236}">
                <a16:creationId xmlns:a16="http://schemas.microsoft.com/office/drawing/2014/main" id="{C2B72A7B-F374-4DDA-98CA-05CAA54C0A89}"/>
              </a:ext>
            </a:extLst>
          </p:cNvPr>
          <p:cNvSpPr/>
          <p:nvPr/>
        </p:nvSpPr>
        <p:spPr>
          <a:xfrm>
            <a:off x="341458" y="4419600"/>
            <a:ext cx="2640751" cy="869137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sz="1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Онлайн-запись на прием к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документоведу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1" descr="C:\Users\User\Desktop\календарик.jfif">
            <a:extLst>
              <a:ext uri="{FF2B5EF4-FFF2-40B4-BE49-F238E27FC236}">
                <a16:creationId xmlns:a16="http://schemas.microsoft.com/office/drawing/2014/main" id="{ECFE1AA6-CE91-40E2-A195-84845F18E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19600"/>
            <a:ext cx="1985022" cy="918612"/>
          </a:xfrm>
          <a:prstGeom prst="rect">
            <a:avLst/>
          </a:prstGeom>
          <a:noFill/>
        </p:spPr>
      </p:pic>
      <p:sp>
        <p:nvSpPr>
          <p:cNvPr id="20" name="Shape 251">
            <a:extLst>
              <a:ext uri="{FF2B5EF4-FFF2-40B4-BE49-F238E27FC236}">
                <a16:creationId xmlns:a16="http://schemas.microsoft.com/office/drawing/2014/main" id="{DBE1D628-4DBE-42F9-BB87-3F2ED05325B3}"/>
              </a:ext>
            </a:extLst>
          </p:cNvPr>
          <p:cNvSpPr/>
          <p:nvPr/>
        </p:nvSpPr>
        <p:spPr>
          <a:xfrm>
            <a:off x="341457" y="5573006"/>
            <a:ext cx="2640751" cy="869137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sz="1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Оформление в ДОУ на личном приеме</a:t>
            </a:r>
          </a:p>
          <a:p>
            <a:pPr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D6AFEFB-2B8D-48A6-99CA-630973EBB7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6" t="9701" r="2636" b="27161"/>
          <a:stretch/>
        </p:blipFill>
        <p:spPr>
          <a:xfrm>
            <a:off x="3540757" y="3140333"/>
            <a:ext cx="2062162" cy="1218853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2186AD-2E28-4F13-96C8-BC713D095257}"/>
              </a:ext>
            </a:extLst>
          </p:cNvPr>
          <p:cNvSpPr/>
          <p:nvPr/>
        </p:nvSpPr>
        <p:spPr>
          <a:xfrm>
            <a:off x="3648077" y="1017380"/>
            <a:ext cx="1954842" cy="1008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Андреевна!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 ребенок зачислен в «МАДОУ ДС № 99 г. Челябинска»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C5E8E5D-A160-4348-A0C9-D650D3E03E82}"/>
              </a:ext>
            </a:extLst>
          </p:cNvPr>
          <p:cNvCxnSpPr>
            <a:cxnSpLocks/>
          </p:cNvCxnSpPr>
          <p:nvPr/>
        </p:nvCxnSpPr>
        <p:spPr>
          <a:xfrm>
            <a:off x="3124200" y="1405160"/>
            <a:ext cx="4143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0F20320C-56F6-4830-8637-09EAAED7CB9D}"/>
              </a:ext>
            </a:extLst>
          </p:cNvPr>
          <p:cNvCxnSpPr>
            <a:cxnSpLocks/>
          </p:cNvCxnSpPr>
          <p:nvPr/>
        </p:nvCxnSpPr>
        <p:spPr>
          <a:xfrm>
            <a:off x="3069431" y="3762604"/>
            <a:ext cx="4143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0E28705B-2110-4B0C-8E8B-5B140B2EBE35}"/>
              </a:ext>
            </a:extLst>
          </p:cNvPr>
          <p:cNvCxnSpPr>
            <a:cxnSpLocks/>
          </p:cNvCxnSpPr>
          <p:nvPr/>
        </p:nvCxnSpPr>
        <p:spPr>
          <a:xfrm>
            <a:off x="3127899" y="2564695"/>
            <a:ext cx="24750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A19FAB91-C233-4AF8-A187-528F2789241A}"/>
              </a:ext>
            </a:extLst>
          </p:cNvPr>
          <p:cNvCxnSpPr>
            <a:cxnSpLocks/>
          </p:cNvCxnSpPr>
          <p:nvPr/>
        </p:nvCxnSpPr>
        <p:spPr>
          <a:xfrm flipV="1">
            <a:off x="3014662" y="4800600"/>
            <a:ext cx="2700338" cy="53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D90B65CB-B9D8-4210-9F10-341BC0E89A9D}"/>
              </a:ext>
            </a:extLst>
          </p:cNvPr>
          <p:cNvCxnSpPr>
            <a:cxnSpLocks/>
          </p:cNvCxnSpPr>
          <p:nvPr/>
        </p:nvCxnSpPr>
        <p:spPr>
          <a:xfrm>
            <a:off x="3069431" y="6007574"/>
            <a:ext cx="4143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0268EB-9F76-4646-8D03-8477F31F6F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14060"/>
          <a:stretch/>
        </p:blipFill>
        <p:spPr>
          <a:xfrm>
            <a:off x="3648077" y="5373910"/>
            <a:ext cx="1832380" cy="14154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F974C1-A083-4788-8EEE-1AB7650BA5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66" t="8519" r="23334" b="8316"/>
          <a:stretch/>
        </p:blipFill>
        <p:spPr>
          <a:xfrm>
            <a:off x="5791200" y="1814269"/>
            <a:ext cx="1600200" cy="14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4162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671</Words>
  <Application>Microsoft Office PowerPoint</Application>
  <PresentationFormat>Экран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Приказ о реализации проекта  по тиражированию лучшей практики</vt:lpstr>
      <vt:lpstr>Дорожная карта реализации проекта ««Оптимизация процесса зачисления ребенка в МАДОУ «ДС № 99 г. Челябинска»» </vt:lpstr>
      <vt:lpstr>Презентация PowerPoint</vt:lpstr>
      <vt:lpstr>Анализ проблем</vt:lpstr>
      <vt:lpstr>Презентация PowerPoint</vt:lpstr>
      <vt:lpstr>Презентация PowerPoint</vt:lpstr>
      <vt:lpstr>Презентация PowerPoint</vt:lpstr>
      <vt:lpstr>Стандарт приёма родителей по вопросу зачисления ребёнка в дошкольную организацию</vt:lpstr>
      <vt:lpstr>Результаты  реализации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57</cp:revision>
  <dcterms:created xsi:type="dcterms:W3CDTF">2025-09-28T12:32:55Z</dcterms:created>
  <dcterms:modified xsi:type="dcterms:W3CDTF">2026-04-01T05:29:22Z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2025-09-28T00:00:00Z</vt:filetime>
  </property>
  <property fmtid="{D5CDD505-2E9C-101B-9397-08002B2CF9AE}" pid="5" name="Producer">
    <vt:lpwstr>Microsoft® PowerPoint® LTSC</vt:lpwstr>
  </property>
</Properties>
</file>